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m4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7" r:id="rId2"/>
    <p:sldId id="258" r:id="rId3"/>
    <p:sldId id="262" r:id="rId4"/>
    <p:sldId id="259" r:id="rId5"/>
    <p:sldId id="263" r:id="rId6"/>
    <p:sldId id="274" r:id="rId7"/>
    <p:sldId id="261" r:id="rId8"/>
    <p:sldId id="264" r:id="rId9"/>
    <p:sldId id="273" r:id="rId10"/>
    <p:sldId id="267" r:id="rId11"/>
    <p:sldId id="268" r:id="rId12"/>
    <p:sldId id="269" r:id="rId13"/>
    <p:sldId id="270" r:id="rId14"/>
    <p:sldId id="271" r:id="rId15"/>
    <p:sldId id="272" r:id="rId16"/>
    <p:sldId id="276" r:id="rId17"/>
    <p:sldId id="277" r:id="rId18"/>
    <p:sldId id="265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22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8DC2E-F017-D341-84C4-78464C2AD725}" type="datetimeFigureOut">
              <a:rPr lang="en-US" smtClean="0"/>
              <a:t>8/7/11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8DD16-8B42-1947-A3D4-01928D74E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38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Sheri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7DA17-272A-C641-B463-2D2B43931E5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701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8DD16-8B42-1947-A3D4-01928D74E2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90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505FE8-17D0-CB4F-9CA6-28F43827B083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cs typeface="+mn-cs"/>
              </a:rPr>
              <a:t>Ask Barb Sims/Sheri for background- how did they know – study? Was this done in schools or other?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326160-3FA0-724A-AF9F-24C5C32E535A}" type="slidenum">
              <a:rPr lang="en-US"/>
              <a:pPr/>
              <a:t>10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B00D8F-2396-814E-9CB2-331D51571210}" type="slidenum">
              <a:rPr lang="en-US"/>
              <a:pPr/>
              <a:t>11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09304B-FC01-0F46-9F0D-3A3405B76489}" type="slidenum">
              <a:rPr lang="en-US"/>
              <a:pPr/>
              <a:t>12</a:t>
            </a:fld>
            <a:endParaRPr lang="en-US"/>
          </a:p>
        </p:txBody>
      </p:sp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429B83-323B-EE4B-9F11-D9E812C3E8AE}" type="slidenum">
              <a:rPr lang="en-US"/>
              <a:pPr/>
              <a:t>13</a:t>
            </a:fld>
            <a:endParaRPr lang="en-US"/>
          </a:p>
        </p:txBody>
      </p:sp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B94002-2B9E-4C47-A1D1-3B78B6631195}" type="slidenum">
              <a:rPr lang="en-US"/>
              <a:pPr/>
              <a:t>14</a:t>
            </a:fld>
            <a:endParaRPr lang="en-US"/>
          </a:p>
        </p:txBody>
      </p:sp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43E720-3C76-3040-83EA-0A846CD688CE}" type="slidenum">
              <a:rPr lang="en-US"/>
              <a:pPr/>
              <a:t>15</a:t>
            </a:fld>
            <a:endParaRPr lang="en-US"/>
          </a:p>
        </p:txBody>
      </p:sp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24388" y="228600"/>
            <a:ext cx="2057400" cy="2039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7"/>
          </p:nvPr>
        </p:nvSpPr>
        <p:spPr>
          <a:xfrm>
            <a:off x="502920" y="1985963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8"/>
          </p:nvPr>
        </p:nvSpPr>
        <p:spPr>
          <a:xfrm>
            <a:off x="502920" y="4164965"/>
            <a:ext cx="3657413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3451225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5" y="2571750"/>
            <a:ext cx="3255264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8775" y="273050"/>
            <a:ext cx="4597399" cy="585311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3" y="3733800"/>
            <a:ext cx="325526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59305" y="6423585"/>
            <a:ext cx="331694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9404" y="3124200"/>
            <a:ext cx="3898272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6" y="228600"/>
            <a:ext cx="3460658" cy="6345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9404" y="3995737"/>
            <a:ext cx="3898272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90110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505" y="4424082"/>
            <a:ext cx="6191157" cy="83371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28600"/>
            <a:ext cx="637838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6505" y="5257799"/>
            <a:ext cx="6191157" cy="885825"/>
          </a:xfrm>
        </p:spPr>
        <p:txBody>
          <a:bodyPr/>
          <a:lstStyle>
            <a:lvl1pPr marL="0" indent="0">
              <a:spcBef>
                <a:spcPts val="3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802438" y="2377440"/>
            <a:ext cx="2057400" cy="2039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327212" y="4632792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4" y="228600"/>
            <a:ext cx="6387167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6181611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6179566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212262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46481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49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802438" y="4535424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82575" y="228600"/>
            <a:ext cx="423545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554" y="2571750"/>
            <a:ext cx="4016633" cy="1162050"/>
          </a:xfrm>
        </p:spPr>
        <p:txBody>
          <a:bodyPr anchor="b">
            <a:normAutofit/>
          </a:bodyPr>
          <a:lstStyle>
            <a:lvl1pPr algn="l">
              <a:defRPr sz="2600" b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94" y="3733800"/>
            <a:ext cx="4015304" cy="2392363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0" y="6235607"/>
            <a:ext cx="1348398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1095" y="6235607"/>
            <a:ext cx="2590705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624388" y="4534726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624388" y="2381663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5"/>
          </p:nvPr>
        </p:nvSpPr>
        <p:spPr>
          <a:xfrm>
            <a:off x="6803136" y="2381662"/>
            <a:ext cx="2057400" cy="418795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3124200"/>
            <a:ext cx="3108960" cy="871538"/>
          </a:xfrm>
        </p:spPr>
        <p:txBody>
          <a:bodyPr anchor="b">
            <a:normAutofit/>
          </a:bodyPr>
          <a:lstStyle>
            <a:lvl1pPr algn="l">
              <a:defRPr sz="2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7905" y="2365248"/>
            <a:ext cx="4240119" cy="41879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3995737"/>
            <a:ext cx="3108960" cy="2147888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91399" y="6423585"/>
            <a:ext cx="1537447" cy="365125"/>
          </a:xfrm>
        </p:spPr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91000" y="6423585"/>
            <a:ext cx="30051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750361" y="3370730"/>
            <a:ext cx="2205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2400" b="1" baseline="0">
                <a:solidFill>
                  <a:schemeClr val="accent1">
                    <a:lumMod val="60000"/>
                    <a:lumOff val="40000"/>
                  </a:schemeClr>
                </a:solidFill>
              </a:rPr>
              <a:t>+ </a:t>
            </a:r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27790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2460625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3"/>
            <a:ext cx="685800" cy="30221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5772" y="954742"/>
            <a:ext cx="681318" cy="517142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58756"/>
            <a:ext cx="6858000" cy="518486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 rot="16200000">
            <a:off x="8593111" y="561668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905000" y="6619875"/>
            <a:ext cx="5791200" cy="476250"/>
          </a:xfrm>
        </p:spPr>
        <p:txBody>
          <a:bodyPr/>
          <a:lstStyle>
            <a:lvl1pPr>
              <a:defRPr/>
            </a:lvl1pPr>
          </a:lstStyle>
          <a:p>
            <a:fld id="{FE38CC4A-79B2-CB44-8D6B-7E0495EE7C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3611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905000" y="6619875"/>
            <a:ext cx="5791200" cy="476250"/>
          </a:xfrm>
        </p:spPr>
        <p:txBody>
          <a:bodyPr/>
          <a:lstStyle>
            <a:lvl1pPr>
              <a:defRPr/>
            </a:lvl1pPr>
          </a:lstStyle>
          <a:p>
            <a:fld id="{61E1A3B7-E12F-C54C-B16A-BD84E79C53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78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134471"/>
            <a:ext cx="7556313" cy="995082"/>
          </a:xfrm>
        </p:spPr>
        <p:txBody>
          <a:bodyPr anchor="b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518" y="1129553"/>
            <a:ext cx="7558960" cy="774700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>
              <a:buNone/>
              <a:defRPr kumimoji="0" sz="2400" b="0" i="0" u="none" strike="noStrike" kern="1200" cap="none" spc="0" normalizeH="0" baseline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0" y="4624668"/>
            <a:ext cx="4038600" cy="93345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5562599"/>
            <a:ext cx="4038600" cy="748553"/>
          </a:xfrm>
        </p:spPr>
        <p:txBody>
          <a:bodyPr>
            <a:normAutofit/>
          </a:bodyPr>
          <a:lstStyle>
            <a:lvl1pPr marL="0" indent="0" algn="l">
              <a:spcBef>
                <a:spcPts val="300"/>
              </a:spcBef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800600" y="6425640"/>
            <a:ext cx="1232647" cy="365125"/>
          </a:xfrm>
        </p:spPr>
        <p:txBody>
          <a:bodyPr/>
          <a:lstStyle>
            <a:lvl1pPr algn="l">
              <a:defRPr/>
            </a:lvl1pPr>
          </a:lstStyle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311153" y="6425640"/>
            <a:ext cx="2617694" cy="365125"/>
          </a:xfrm>
        </p:spPr>
        <p:txBody>
          <a:bodyPr/>
          <a:lstStyle>
            <a:lvl1pPr algn="r"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82575" y="228600"/>
            <a:ext cx="4235450" cy="4187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6802438" y="228600"/>
            <a:ext cx="2057400" cy="20391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624388" y="2377440"/>
            <a:ext cx="2057400" cy="2039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24388" y="22860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802438" y="2377440"/>
            <a:ext cx="2057400" cy="203911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1779494"/>
            <a:ext cx="3086100" cy="2040905"/>
          </a:xfrm>
        </p:spPr>
        <p:txBody>
          <a:bodyPr lIns="45720" tIns="45720" rIns="45720" anchor="t">
            <a:noAutofit/>
          </a:bodyPr>
          <a:lstStyle>
            <a:lvl1pPr marL="0" indent="0" algn="ctr">
              <a:spcBef>
                <a:spcPts val="600"/>
              </a:spcBef>
              <a:buNone/>
              <a:defRPr sz="46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4891" y="174812"/>
            <a:ext cx="413309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54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58907" y="228600"/>
            <a:ext cx="8200930" cy="63452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3124200"/>
            <a:ext cx="5638800" cy="1362075"/>
          </a:xfrm>
        </p:spPr>
        <p:txBody>
          <a:bodyPr anchor="b" anchorCtr="0">
            <a:normAutofit/>
          </a:bodyPr>
          <a:lstStyle>
            <a:lvl1pPr algn="l">
              <a:defRPr sz="32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4495800"/>
            <a:ext cx="5638800" cy="1500187"/>
          </a:xfrm>
        </p:spPr>
        <p:txBody>
          <a:bodyPr anchor="t" anchorCtr="0">
            <a:normAutofit/>
          </a:bodyPr>
          <a:lstStyle>
            <a:lvl1pPr marL="0" indent="0">
              <a:spcBef>
                <a:spcPts val="300"/>
              </a:spcBef>
              <a:buNone/>
              <a:defRPr sz="14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906" y="6248774"/>
            <a:ext cx="1474694" cy="36512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86000" y="6248774"/>
            <a:ext cx="5638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05800" y="624877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003612" y="3110754"/>
            <a:ext cx="26090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40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9" name="Rectangle 8"/>
          <p:cNvSpPr/>
          <p:nvPr/>
        </p:nvSpPr>
        <p:spPr>
          <a:xfrm>
            <a:off x="285750" y="228600"/>
            <a:ext cx="212725" cy="63452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10550" y="282574"/>
            <a:ext cx="642097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8068235" y="282574"/>
            <a:ext cx="91440" cy="160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9987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7541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99878" y="2447365"/>
            <a:ext cx="3657600" cy="367879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7541" y="2070847"/>
            <a:ext cx="3657600" cy="322729"/>
          </a:xfrm>
          <a:prstGeom prst="rect">
            <a:avLst/>
          </a:prstGeom>
          <a:solidFill>
            <a:schemeClr val="accent3"/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99878" y="2070847"/>
            <a:ext cx="3657600" cy="3227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tIns="0" bIns="0" anchor="ctr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517" y="1985963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Content Placeholder 2"/>
          <p:cNvSpPr>
            <a:spLocks noGrp="1"/>
          </p:cNvSpPr>
          <p:nvPr>
            <p:ph sz="half" idx="14"/>
          </p:nvPr>
        </p:nvSpPr>
        <p:spPr>
          <a:xfrm>
            <a:off x="498517" y="4164965"/>
            <a:ext cx="7569157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Rectangle 13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05800" y="242234"/>
            <a:ext cx="554038" cy="365125"/>
          </a:xfrm>
        </p:spPr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66847" y="282574"/>
            <a:ext cx="685800" cy="1600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223185" y="228600"/>
            <a:ext cx="2609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sz="36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+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10075" y="1985963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498518" y="1985963"/>
            <a:ext cx="3657600" cy="4140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6"/>
          </p:nvPr>
        </p:nvSpPr>
        <p:spPr>
          <a:xfrm>
            <a:off x="4410075" y="4169664"/>
            <a:ext cx="3657600" cy="19659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1610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4" y="1981200"/>
            <a:ext cx="7556313" cy="4144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95247" y="64235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D728701E-CAF4-4159-9B3E-41C86DFFA30D}" type="datetimeFigureOut">
              <a:rPr lang="en-US" smtClean="0"/>
              <a:t>8/7/11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1706" y="6423585"/>
            <a:ext cx="6122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05800" y="242234"/>
            <a:ext cx="554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62F1D00-BD13-4404-86B0-79703945A0A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p:txStyles>
    <p:titleStyle>
      <a:lvl1pPr algn="l" defTabSz="914400" rtl="0" eaLnBrk="1" latinLnBrk="0" hangingPunct="1">
        <a:spcBef>
          <a:spcPct val="0"/>
        </a:spcBef>
        <a:buNone/>
        <a:defRPr sz="3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75000"/>
        <a:buFont typeface="Wingdings" pitchFamily="2" charset="2"/>
        <a:buChar char=""/>
        <a:defRPr lang="en-US" sz="1800" kern="1200" baseline="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SzPct val="75000"/>
        <a:buFont typeface="Wingdings" pitchFamily="2" charset="2"/>
        <a:buChar char=""/>
        <a:defRPr lang="en-US" sz="1800" kern="1200" baseline="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www.uwlax.edu/sotl/lsp/intro.htm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1.m4v"/><Relationship Id="rId2" Type="http://schemas.openxmlformats.org/officeDocument/2006/relationships/video" Target="../media/media1.m4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6564" y="4624668"/>
            <a:ext cx="8532636" cy="933450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Shifting our focus…</a:t>
            </a:r>
            <a:endParaRPr lang="en-US" sz="60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5782" y="611315"/>
            <a:ext cx="3460679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600" dirty="0" smtClean="0"/>
              <a:t>CSD</a:t>
            </a:r>
            <a:r>
              <a:rPr lang="en-US" sz="4600" dirty="0" smtClean="0"/>
              <a:t/>
            </a:r>
            <a:br>
              <a:rPr lang="en-US" sz="4600" dirty="0" smtClean="0"/>
            </a:br>
            <a:r>
              <a:rPr lang="en-US" sz="4600" dirty="0" smtClean="0"/>
              <a:t>Elementary Math</a:t>
            </a:r>
          </a:p>
          <a:p>
            <a:pPr algn="ctr"/>
            <a:r>
              <a:rPr lang="en-US" sz="4600" dirty="0" smtClean="0"/>
              <a:t>Academy</a:t>
            </a:r>
            <a:endParaRPr lang="en-US" sz="4600" dirty="0"/>
          </a:p>
        </p:txBody>
      </p:sp>
      <p:pic>
        <p:nvPicPr>
          <p:cNvPr id="6" name="Picture 5" descr="logo_color_horiz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5954211"/>
            <a:ext cx="2743200" cy="6215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44442" y="725196"/>
            <a:ext cx="18101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Common Core Practice Standards</a:t>
            </a:r>
          </a:p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876613" y="747690"/>
            <a:ext cx="18101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10 Instructional Shifts</a:t>
            </a:r>
          </a:p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44442" y="2794865"/>
            <a:ext cx="18101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Accessible Mathematics</a:t>
            </a:r>
          </a:p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876613" y="2775264"/>
            <a:ext cx="181018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Increasing </a:t>
            </a:r>
            <a:r>
              <a:rPr lang="en-US" sz="1400" dirty="0" smtClean="0"/>
              <a:t>UNDERSTANDING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12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Origins of Lesson Study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827213"/>
            <a:ext cx="7388225" cy="3887787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2800" dirty="0"/>
              <a:t>In Japan, lesson study is a well developed </a:t>
            </a:r>
          </a:p>
          <a:p>
            <a:pPr>
              <a:buFontTx/>
              <a:buNone/>
            </a:pPr>
            <a:r>
              <a:rPr lang="en-US" sz="2800" i="1" dirty="0"/>
              <a:t>system</a:t>
            </a:r>
            <a:r>
              <a:rPr lang="en-US" sz="2800" dirty="0"/>
              <a:t> for improving teaching and learning </a:t>
            </a:r>
          </a:p>
          <a:p>
            <a:pPr>
              <a:buFontTx/>
              <a:buNone/>
            </a:pPr>
            <a:r>
              <a:rPr lang="en-US" sz="2800" dirty="0"/>
              <a:t>at the elementary and junior high level.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05490641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7650901" cy="1143000"/>
          </a:xfrm>
        </p:spPr>
        <p:txBody>
          <a:bodyPr/>
          <a:lstStyle/>
          <a:p>
            <a:r>
              <a:rPr lang="en-US" sz="3600" b="1" dirty="0"/>
              <a:t>The Lesson Study Cycle: </a:t>
            </a:r>
            <a:br>
              <a:rPr lang="en-US" sz="3600" b="1" dirty="0"/>
            </a:br>
            <a:r>
              <a:rPr lang="en-US" sz="3200" i="1" dirty="0"/>
              <a:t>What Teachers Actually Do </a:t>
            </a:r>
            <a:r>
              <a:rPr lang="en-US" sz="3200" i="1" dirty="0" smtClean="0"/>
              <a:t/>
            </a:r>
            <a:br>
              <a:rPr lang="en-US" sz="3200" i="1" dirty="0" smtClean="0"/>
            </a:br>
            <a:r>
              <a:rPr lang="en-US" sz="3200" i="1" dirty="0" smtClean="0"/>
              <a:t>in </a:t>
            </a:r>
            <a:r>
              <a:rPr lang="en-US" sz="3200" i="1" dirty="0"/>
              <a:t>Lesson Study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11777"/>
            <a:ext cx="8229600" cy="3814386"/>
          </a:xfrm>
        </p:spPr>
        <p:txBody>
          <a:bodyPr>
            <a:normAutofit fontScale="77500" lnSpcReduction="20000"/>
          </a:bodyPr>
          <a:lstStyle/>
          <a:p>
            <a:pPr marL="609600" indent="-609600">
              <a:buFontTx/>
              <a:buAutoNum type="arabicPeriod"/>
            </a:pPr>
            <a:r>
              <a:rPr lang="en-US" sz="2800" dirty="0" smtClean="0"/>
              <a:t>Choose </a:t>
            </a:r>
            <a:r>
              <a:rPr lang="en-US" sz="2800" dirty="0"/>
              <a:t>Topic &amp; Develop Learning Goals  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Design the Lesson &amp; the Study  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Teach &amp; Gather Evidence  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Analyze Evidence &amp; Revise the Lesson/Study  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Teach &amp; Study the Lesson Again  </a:t>
            </a:r>
          </a:p>
          <a:p>
            <a:pPr marL="609600" indent="-609600">
              <a:buFontTx/>
              <a:buAutoNum type="arabicPeriod"/>
            </a:pPr>
            <a:r>
              <a:rPr lang="en-US" sz="2800" dirty="0"/>
              <a:t>Document &amp; Share the Research Lesson and the Study</a:t>
            </a:r>
          </a:p>
          <a:p>
            <a:pPr marL="609600" indent="-609600" algn="r">
              <a:buFontTx/>
              <a:buNone/>
            </a:pPr>
            <a:endParaRPr lang="en-US" sz="1600" i="1" dirty="0"/>
          </a:p>
          <a:p>
            <a:pPr marL="609600" indent="-609600" algn="r">
              <a:buFontTx/>
              <a:buNone/>
            </a:pPr>
            <a:r>
              <a:rPr lang="en-US" sz="1600" i="1" dirty="0"/>
              <a:t>More information at </a:t>
            </a:r>
            <a:r>
              <a:rPr lang="en-US" sz="1600" i="1" dirty="0">
                <a:hlinkClick r:id="rId3"/>
              </a:rPr>
              <a:t>http://www.uwlax.edu/sotl/lsp/intro.htm</a:t>
            </a:r>
            <a:endParaRPr lang="en-US" sz="1600" i="1" dirty="0"/>
          </a:p>
        </p:txBody>
      </p:sp>
    </p:spTree>
    <p:extLst>
      <p:ext uri="{BB962C8B-B14F-4D97-AF65-F5344CB8AC3E}">
        <p14:creationId xmlns:p14="http://schemas.microsoft.com/office/powerpoint/2010/main" val="1914080829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26" name="Rectangle 14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sz="3600" u="sng"/>
              <a:t>Goal</a:t>
            </a:r>
            <a:r>
              <a:rPr lang="en-US" sz="3600"/>
              <a:t>: A Knowledge Base for Teachers</a:t>
            </a:r>
          </a:p>
        </p:txBody>
      </p:sp>
      <p:sp>
        <p:nvSpPr>
          <p:cNvPr id="166923" name="Text Box 11"/>
          <p:cNvSpPr txBox="1">
            <a:spLocks noChangeArrowheads="1"/>
          </p:cNvSpPr>
          <p:nvPr/>
        </p:nvSpPr>
        <p:spPr bwMode="auto">
          <a:xfrm>
            <a:off x="533400" y="5219700"/>
            <a:ext cx="3505200" cy="723900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 b="1"/>
              <a:t>INDIVIDUAL LESSON STUDIES</a:t>
            </a:r>
          </a:p>
        </p:txBody>
      </p:sp>
      <p:sp>
        <p:nvSpPr>
          <p:cNvPr id="166924" name="Text Box 12"/>
          <p:cNvSpPr txBox="1">
            <a:spLocks noChangeArrowheads="1"/>
          </p:cNvSpPr>
          <p:nvPr/>
        </p:nvSpPr>
        <p:spPr bwMode="auto">
          <a:xfrm>
            <a:off x="2971800" y="3505200"/>
            <a:ext cx="3505200" cy="1333500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 b="1"/>
              <a:t>LESSON STUDY CLUSTERS</a:t>
            </a:r>
          </a:p>
          <a:p>
            <a:pPr algn="ctr"/>
            <a:r>
              <a:rPr lang="en-US" sz="2000"/>
              <a:t>focused on similar disciplines, topics, goals, etc.</a:t>
            </a:r>
          </a:p>
        </p:txBody>
      </p:sp>
      <p:sp>
        <p:nvSpPr>
          <p:cNvPr id="166925" name="Text Box 13"/>
          <p:cNvSpPr txBox="1">
            <a:spLocks noChangeArrowheads="1"/>
          </p:cNvSpPr>
          <p:nvPr/>
        </p:nvSpPr>
        <p:spPr bwMode="auto">
          <a:xfrm>
            <a:off x="5334000" y="1524000"/>
            <a:ext cx="3505200" cy="1638300"/>
          </a:xfrm>
          <a:prstGeom prst="rect">
            <a:avLst/>
          </a:prstGeom>
          <a:noFill/>
          <a:ln w="222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 b="1"/>
              <a:t>PEDAGOGICAL KNOWLEDGE BASE</a:t>
            </a:r>
          </a:p>
          <a:p>
            <a:pPr algn="ctr"/>
            <a:r>
              <a:rPr lang="en-US" sz="2000"/>
              <a:t>practical and accessible teaching &amp; learning materials focused on student learning</a:t>
            </a:r>
          </a:p>
        </p:txBody>
      </p:sp>
      <p:sp>
        <p:nvSpPr>
          <p:cNvPr id="166938" name="Text Box 26"/>
          <p:cNvSpPr txBox="1">
            <a:spLocks noChangeArrowheads="1"/>
          </p:cNvSpPr>
          <p:nvPr/>
        </p:nvSpPr>
        <p:spPr bwMode="auto">
          <a:xfrm>
            <a:off x="1295400" y="3352800"/>
            <a:ext cx="8382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900">
                <a:solidFill>
                  <a:schemeClr val="folHlink"/>
                </a:solidFill>
                <a:latin typeface="Wingdings 3" charset="0"/>
              </a:rPr>
              <a:t>;</a:t>
            </a:r>
          </a:p>
        </p:txBody>
      </p:sp>
      <p:sp>
        <p:nvSpPr>
          <p:cNvPr id="166939" name="Text Box 27"/>
          <p:cNvSpPr txBox="1">
            <a:spLocks noChangeArrowheads="1"/>
          </p:cNvSpPr>
          <p:nvPr/>
        </p:nvSpPr>
        <p:spPr bwMode="auto">
          <a:xfrm>
            <a:off x="3733800" y="1600200"/>
            <a:ext cx="83820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900">
                <a:solidFill>
                  <a:schemeClr val="folHlink"/>
                </a:solidFill>
                <a:latin typeface="Wingdings 3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716275514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/>
              <a:t>Closing the Loop</a:t>
            </a:r>
          </a:p>
        </p:txBody>
      </p:sp>
      <p:grpSp>
        <p:nvGrpSpPr>
          <p:cNvPr id="23559" name="Group 7"/>
          <p:cNvGrpSpPr>
            <a:grpSpLocks noChangeAspect="1"/>
          </p:cNvGrpSpPr>
          <p:nvPr/>
        </p:nvGrpSpPr>
        <p:grpSpPr bwMode="auto">
          <a:xfrm>
            <a:off x="228600" y="1614488"/>
            <a:ext cx="8610600" cy="4364037"/>
            <a:chOff x="288" y="1017"/>
            <a:chExt cx="5184" cy="2832"/>
          </a:xfrm>
        </p:grpSpPr>
        <p:sp>
          <p:nvSpPr>
            <p:cNvPr id="23558" name="AutoShape 6"/>
            <p:cNvSpPr>
              <a:spLocks noChangeAspect="1" noChangeArrowheads="1" noTextEdit="1"/>
            </p:cNvSpPr>
            <p:nvPr/>
          </p:nvSpPr>
          <p:spPr bwMode="auto">
            <a:xfrm>
              <a:off x="288" y="1017"/>
              <a:ext cx="5184" cy="2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62" name="_s23562"/>
            <p:cNvSpPr>
              <a:spLocks noChangeArrowheads="1" noTextEdit="1"/>
            </p:cNvSpPr>
            <p:nvPr/>
          </p:nvSpPr>
          <p:spPr bwMode="auto">
            <a:xfrm>
              <a:off x="1869" y="1229"/>
              <a:ext cx="2023" cy="2023"/>
            </a:xfrm>
            <a:custGeom>
              <a:avLst/>
              <a:gdLst>
                <a:gd name="G0" fmla="+- -4915200 0 0"/>
                <a:gd name="G1" fmla="+- -9830400 0 0"/>
                <a:gd name="G2" fmla="+- -4915200 0 -9830400"/>
                <a:gd name="G3" fmla="+- 10800 0 0"/>
                <a:gd name="G4" fmla="+- 0 0 -491520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200 0 0"/>
                <a:gd name="G9" fmla="+- 0 0 -9830400"/>
                <a:gd name="G10" fmla="+- 7200 0 2700"/>
                <a:gd name="G11" fmla="cos G10 -4915200"/>
                <a:gd name="G12" fmla="sin G10 -4915200"/>
                <a:gd name="G13" fmla="cos 13500 -4915200"/>
                <a:gd name="G14" fmla="sin 13500 -4915200"/>
                <a:gd name="G15" fmla="+- G11 10800 0"/>
                <a:gd name="G16" fmla="+- G12 10800 0"/>
                <a:gd name="G17" fmla="+- G13 10800 0"/>
                <a:gd name="G18" fmla="+- G14 10800 0"/>
                <a:gd name="G19" fmla="*/ 7200 1 2"/>
                <a:gd name="G20" fmla="+- G19 5400 0"/>
                <a:gd name="G21" fmla="cos G20 -4915200"/>
                <a:gd name="G22" fmla="sin G20 -4915200"/>
                <a:gd name="G23" fmla="+- G21 10800 0"/>
                <a:gd name="G24" fmla="+- G12 G23 G22"/>
                <a:gd name="G25" fmla="+- G22 G23 G11"/>
                <a:gd name="G26" fmla="cos 10800 -4915200"/>
                <a:gd name="G27" fmla="sin 10800 -4915200"/>
                <a:gd name="G28" fmla="cos 7200 -4915200"/>
                <a:gd name="G29" fmla="sin 7200 -491520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9830400"/>
                <a:gd name="G36" fmla="sin G34 -9830400"/>
                <a:gd name="G37" fmla="+/ -9830400 -491520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200 G39"/>
                <a:gd name="G43" fmla="sin 72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667 w 21600"/>
                <a:gd name="T5" fmla="*/ 822 h 21600"/>
                <a:gd name="T6" fmla="*/ 3005 w 21600"/>
                <a:gd name="T7" fmla="*/ 6300 h 21600"/>
                <a:gd name="T8" fmla="*/ 8044 w 21600"/>
                <a:gd name="T9" fmla="*/ 4148 h 21600"/>
                <a:gd name="T10" fmla="*/ 14294 w 21600"/>
                <a:gd name="T11" fmla="*/ -2240 h 21600"/>
                <a:gd name="T12" fmla="*/ 17476 w 21600"/>
                <a:gd name="T13" fmla="*/ 3271 h 21600"/>
                <a:gd name="T14" fmla="*/ 11964 w 21600"/>
                <a:gd name="T15" fmla="*/ 645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2663" y="3845"/>
                  </a:moveTo>
                  <a:cubicBezTo>
                    <a:pt x="12055" y="3682"/>
                    <a:pt x="11429" y="3599"/>
                    <a:pt x="10800" y="3599"/>
                  </a:cubicBezTo>
                  <a:cubicBezTo>
                    <a:pt x="8227" y="3599"/>
                    <a:pt x="5850" y="4972"/>
                    <a:pt x="4564" y="7200"/>
                  </a:cubicBezTo>
                  <a:lnTo>
                    <a:pt x="1446" y="5400"/>
                  </a:lnTo>
                  <a:cubicBezTo>
                    <a:pt x="3376" y="2058"/>
                    <a:pt x="6941" y="-1"/>
                    <a:pt x="10800" y="-1"/>
                  </a:cubicBezTo>
                  <a:cubicBezTo>
                    <a:pt x="11743" y="-1"/>
                    <a:pt x="12683" y="123"/>
                    <a:pt x="13595" y="368"/>
                  </a:cubicBezTo>
                  <a:lnTo>
                    <a:pt x="14294" y="-2240"/>
                  </a:lnTo>
                  <a:lnTo>
                    <a:pt x="17476" y="3271"/>
                  </a:lnTo>
                  <a:lnTo>
                    <a:pt x="11964" y="6453"/>
                  </a:lnTo>
                  <a:lnTo>
                    <a:pt x="12663" y="3845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lIns="0" tIns="0" rIns="0" bIns="0" anchor="ctr">
              <a:flatTx/>
            </a:bodyPr>
            <a:lstStyle/>
            <a:p>
              <a:endParaRPr lang="en-US"/>
            </a:p>
          </p:txBody>
        </p:sp>
        <p:sp>
          <p:nvSpPr>
            <p:cNvPr id="23565" name="_s23565"/>
            <p:cNvSpPr>
              <a:spLocks noChangeArrowheads="1" noTextEdit="1"/>
            </p:cNvSpPr>
            <p:nvPr/>
          </p:nvSpPr>
          <p:spPr bwMode="auto">
            <a:xfrm rot="10800000">
              <a:off x="1869" y="1615"/>
              <a:ext cx="2023" cy="2023"/>
            </a:xfrm>
            <a:custGeom>
              <a:avLst/>
              <a:gdLst>
                <a:gd name="G0" fmla="+- -4915200 0 0"/>
                <a:gd name="G1" fmla="+- -9830400 0 0"/>
                <a:gd name="G2" fmla="+- -4915200 0 -9830400"/>
                <a:gd name="G3" fmla="+- 10800 0 0"/>
                <a:gd name="G4" fmla="+- 0 0 -4915200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200 0 0"/>
                <a:gd name="G9" fmla="+- 0 0 -9830400"/>
                <a:gd name="G10" fmla="+- 7200 0 2700"/>
                <a:gd name="G11" fmla="cos G10 -4915200"/>
                <a:gd name="G12" fmla="sin G10 -4915200"/>
                <a:gd name="G13" fmla="cos 13500 -4915200"/>
                <a:gd name="G14" fmla="sin 13500 -4915200"/>
                <a:gd name="G15" fmla="+- G11 10800 0"/>
                <a:gd name="G16" fmla="+- G12 10800 0"/>
                <a:gd name="G17" fmla="+- G13 10800 0"/>
                <a:gd name="G18" fmla="+- G14 10800 0"/>
                <a:gd name="G19" fmla="*/ 7200 1 2"/>
                <a:gd name="G20" fmla="+- G19 5400 0"/>
                <a:gd name="G21" fmla="cos G20 -4915200"/>
                <a:gd name="G22" fmla="sin G20 -4915200"/>
                <a:gd name="G23" fmla="+- G21 10800 0"/>
                <a:gd name="G24" fmla="+- G12 G23 G22"/>
                <a:gd name="G25" fmla="+- G22 G23 G11"/>
                <a:gd name="G26" fmla="cos 10800 -4915200"/>
                <a:gd name="G27" fmla="sin 10800 -4915200"/>
                <a:gd name="G28" fmla="cos 7200 -4915200"/>
                <a:gd name="G29" fmla="sin 7200 -4915200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9830400"/>
                <a:gd name="G36" fmla="sin G34 -9830400"/>
                <a:gd name="G37" fmla="+/ -9830400 -4915200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200 G39"/>
                <a:gd name="G43" fmla="sin 7200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6667 w 21600"/>
                <a:gd name="T5" fmla="*/ 822 h 21600"/>
                <a:gd name="T6" fmla="*/ 3005 w 21600"/>
                <a:gd name="T7" fmla="*/ 6300 h 21600"/>
                <a:gd name="T8" fmla="*/ 8044 w 21600"/>
                <a:gd name="T9" fmla="*/ 4148 h 21600"/>
                <a:gd name="T10" fmla="*/ 14294 w 21600"/>
                <a:gd name="T11" fmla="*/ -2240 h 21600"/>
                <a:gd name="T12" fmla="*/ 17476 w 21600"/>
                <a:gd name="T13" fmla="*/ 3271 h 21600"/>
                <a:gd name="T14" fmla="*/ 11964 w 21600"/>
                <a:gd name="T15" fmla="*/ 645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2663" y="3845"/>
                  </a:moveTo>
                  <a:cubicBezTo>
                    <a:pt x="12055" y="3682"/>
                    <a:pt x="11429" y="3599"/>
                    <a:pt x="10800" y="3599"/>
                  </a:cubicBezTo>
                  <a:cubicBezTo>
                    <a:pt x="8227" y="3599"/>
                    <a:pt x="5850" y="4972"/>
                    <a:pt x="4564" y="7200"/>
                  </a:cubicBezTo>
                  <a:lnTo>
                    <a:pt x="1446" y="5400"/>
                  </a:lnTo>
                  <a:cubicBezTo>
                    <a:pt x="3376" y="2058"/>
                    <a:pt x="6941" y="-1"/>
                    <a:pt x="10800" y="-1"/>
                  </a:cubicBezTo>
                  <a:cubicBezTo>
                    <a:pt x="11743" y="-1"/>
                    <a:pt x="12683" y="123"/>
                    <a:pt x="13595" y="368"/>
                  </a:cubicBezTo>
                  <a:lnTo>
                    <a:pt x="14294" y="-2240"/>
                  </a:lnTo>
                  <a:lnTo>
                    <a:pt x="17476" y="3271"/>
                  </a:lnTo>
                  <a:lnTo>
                    <a:pt x="11964" y="6453"/>
                  </a:lnTo>
                  <a:lnTo>
                    <a:pt x="12663" y="3845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18900000" scaled="1"/>
            </a:gradFill>
            <a:ln w="9525">
              <a:miter lim="800000"/>
              <a:headEnd/>
              <a:tailEnd/>
            </a:ln>
            <a:scene3d>
              <a:camera prst="legacyPerspectiveTopRight"/>
              <a:lightRig rig="legacyFlat3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lIns="0" tIns="0" rIns="0" bIns="0" anchor="ctr">
              <a:flatTx/>
            </a:bodyPr>
            <a:lstStyle/>
            <a:p>
              <a:endParaRPr lang="en-US"/>
            </a:p>
          </p:txBody>
        </p:sp>
        <p:sp>
          <p:nvSpPr>
            <p:cNvPr id="23560" name="_s23560"/>
            <p:cNvSpPr>
              <a:spLocks noChangeArrowheads="1"/>
            </p:cNvSpPr>
            <p:nvPr/>
          </p:nvSpPr>
          <p:spPr bwMode="auto">
            <a:xfrm>
              <a:off x="3234" y="1982"/>
              <a:ext cx="903" cy="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en-US" sz="2400" b="1" dirty="0"/>
                <a:t>Professional</a:t>
              </a:r>
            </a:p>
            <a:p>
              <a:pPr algn="ctr"/>
              <a:r>
                <a:rPr lang="en-US" sz="2400" b="1" dirty="0"/>
                <a:t>Knowledge</a:t>
              </a:r>
            </a:p>
          </p:txBody>
        </p:sp>
        <p:sp>
          <p:nvSpPr>
            <p:cNvPr id="23564" name="_s23564"/>
            <p:cNvSpPr>
              <a:spLocks noChangeArrowheads="1"/>
            </p:cNvSpPr>
            <p:nvPr/>
          </p:nvSpPr>
          <p:spPr bwMode="auto">
            <a:xfrm>
              <a:off x="1594" y="1982"/>
              <a:ext cx="903" cy="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algn="ctr"/>
              <a:r>
                <a:rPr lang="en-US" sz="2400" b="1" dirty="0"/>
                <a:t>Practitioner</a:t>
              </a:r>
            </a:p>
            <a:p>
              <a:pPr algn="ctr"/>
              <a:r>
                <a:rPr lang="en-US" sz="2400" b="1" dirty="0"/>
                <a:t>Knowledge</a:t>
              </a:r>
            </a:p>
          </p:txBody>
        </p:sp>
      </p:grp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76200" y="1752600"/>
            <a:ext cx="2040372" cy="3908763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</a:t>
            </a:r>
            <a:r>
              <a:rPr lang="en-US" b="1" u="sng" dirty="0"/>
              <a:t>Practical</a:t>
            </a:r>
            <a:r>
              <a:rPr lang="en-US" dirty="0"/>
              <a:t>, </a:t>
            </a:r>
            <a:r>
              <a:rPr lang="en-US" sz="1600" dirty="0"/>
              <a:t>concerned with daily teaching and learning issues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</a:t>
            </a:r>
            <a:r>
              <a:rPr lang="en-US" b="1" u="sng" dirty="0"/>
              <a:t>Detailed</a:t>
            </a:r>
            <a:r>
              <a:rPr lang="en-US" dirty="0"/>
              <a:t>, </a:t>
            </a:r>
            <a:r>
              <a:rPr lang="en-US" sz="1600" dirty="0"/>
              <a:t>concrete, specific, contextualized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</a:t>
            </a:r>
            <a:r>
              <a:rPr lang="en-US" b="1" u="sng" dirty="0"/>
              <a:t>Integrated</a:t>
            </a:r>
            <a:r>
              <a:rPr lang="en-US" dirty="0"/>
              <a:t> </a:t>
            </a:r>
            <a:r>
              <a:rPr lang="en-US" sz="1600" dirty="0"/>
              <a:t>(content knowledge, pedagogical knowledge, and pedagogical content knowledge)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7017252" y="1752600"/>
            <a:ext cx="1988636" cy="3754874"/>
          </a:xfrm>
          <a:prstGeom prst="rect">
            <a:avLst/>
          </a:prstGeom>
          <a:solidFill>
            <a:srgbClr val="D9B2DD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</a:t>
            </a:r>
            <a:r>
              <a:rPr lang="en-US" b="1" u="sng" dirty="0"/>
              <a:t>Public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</a:t>
            </a:r>
            <a:r>
              <a:rPr lang="en-US" b="1" u="sng" dirty="0"/>
              <a:t>Storable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</a:t>
            </a:r>
            <a:r>
              <a:rPr lang="en-US" b="1" u="sng" dirty="0"/>
              <a:t>Shareable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</a:t>
            </a:r>
            <a:r>
              <a:rPr lang="en-US" b="1" u="sng" dirty="0"/>
              <a:t>Verifiable</a:t>
            </a:r>
            <a:r>
              <a:rPr lang="en-US" dirty="0"/>
              <a:t>, </a:t>
            </a:r>
            <a:r>
              <a:rPr lang="en-US" sz="1600" dirty="0"/>
              <a:t>subject to replication and peer review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/>
              <a:t> </a:t>
            </a:r>
            <a:r>
              <a:rPr lang="en-US" b="1" u="sng" dirty="0"/>
              <a:t>Systematic</a:t>
            </a:r>
            <a:r>
              <a:rPr lang="en-US" dirty="0"/>
              <a:t>, </a:t>
            </a:r>
            <a:r>
              <a:rPr lang="en-US" sz="1600" dirty="0"/>
              <a:t>principled, informed, theoretical, scholarly</a:t>
            </a:r>
          </a:p>
        </p:txBody>
      </p:sp>
    </p:spTree>
    <p:extLst>
      <p:ext uri="{BB962C8B-B14F-4D97-AF65-F5344CB8AC3E}">
        <p14:creationId xmlns:p14="http://schemas.microsoft.com/office/powerpoint/2010/main" val="43511805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sz="3200"/>
              <a:t>A Knowledge &amp; Community Building System</a:t>
            </a:r>
          </a:p>
        </p:txBody>
      </p:sp>
      <p:sp>
        <p:nvSpPr>
          <p:cNvPr id="177156" name="Text Box 4"/>
          <p:cNvSpPr txBox="1">
            <a:spLocks noChangeArrowheads="1"/>
          </p:cNvSpPr>
          <p:nvPr/>
        </p:nvSpPr>
        <p:spPr bwMode="auto">
          <a:xfrm>
            <a:off x="152400" y="2090738"/>
            <a:ext cx="2438400" cy="466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chemeClr val="bg1"/>
                </a:solidFill>
              </a:rPr>
              <a:t>CREATION 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77157" name="Text Box 5"/>
          <p:cNvSpPr txBox="1">
            <a:spLocks noChangeArrowheads="1"/>
          </p:cNvSpPr>
          <p:nvPr/>
        </p:nvSpPr>
        <p:spPr bwMode="auto">
          <a:xfrm>
            <a:off x="3429000" y="2090738"/>
            <a:ext cx="2209800" cy="466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FFFFF"/>
                </a:solidFill>
              </a:rPr>
              <a:t>EXCHANGE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177158" name="Text Box 6"/>
          <p:cNvSpPr txBox="1">
            <a:spLocks noChangeArrowheads="1"/>
          </p:cNvSpPr>
          <p:nvPr/>
        </p:nvSpPr>
        <p:spPr bwMode="auto">
          <a:xfrm>
            <a:off x="6400800" y="2100263"/>
            <a:ext cx="2590800" cy="4667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FFFFF"/>
                </a:solidFill>
              </a:rPr>
              <a:t>USE</a:t>
            </a:r>
            <a:endParaRPr lang="en-US" sz="2000" b="1" dirty="0">
              <a:solidFill>
                <a:srgbClr val="FFFFFF"/>
              </a:solidFill>
            </a:endParaRPr>
          </a:p>
        </p:txBody>
      </p:sp>
      <p:sp>
        <p:nvSpPr>
          <p:cNvPr id="177159" name="Text Box 7"/>
          <p:cNvSpPr txBox="1">
            <a:spLocks noChangeArrowheads="1"/>
          </p:cNvSpPr>
          <p:nvPr/>
        </p:nvSpPr>
        <p:spPr bwMode="auto">
          <a:xfrm>
            <a:off x="2514600" y="1752600"/>
            <a:ext cx="9144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600">
                <a:latin typeface="Wingdings 3" charset="0"/>
              </a:rPr>
              <a:t>n</a:t>
            </a:r>
          </a:p>
        </p:txBody>
      </p:sp>
      <p:sp>
        <p:nvSpPr>
          <p:cNvPr id="177160" name="Text Box 8"/>
          <p:cNvSpPr txBox="1">
            <a:spLocks noChangeArrowheads="1"/>
          </p:cNvSpPr>
          <p:nvPr/>
        </p:nvSpPr>
        <p:spPr bwMode="auto">
          <a:xfrm>
            <a:off x="5562600" y="1752600"/>
            <a:ext cx="9144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600">
                <a:latin typeface="Wingdings 3" charset="0"/>
              </a:rPr>
              <a:t>n</a:t>
            </a:r>
          </a:p>
        </p:txBody>
      </p:sp>
      <p:sp>
        <p:nvSpPr>
          <p:cNvPr id="177161" name="Text Box 9"/>
          <p:cNvSpPr txBox="1">
            <a:spLocks noChangeArrowheads="1"/>
          </p:cNvSpPr>
          <p:nvPr/>
        </p:nvSpPr>
        <p:spPr bwMode="auto">
          <a:xfrm>
            <a:off x="3019425" y="2989263"/>
            <a:ext cx="3048000" cy="2497137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en-US"/>
          </a:p>
          <a:p>
            <a:pPr algn="ctr"/>
            <a:r>
              <a:rPr lang="en-US" sz="2400" b="1" i="1">
                <a:solidFill>
                  <a:schemeClr val="accent1"/>
                </a:solidFill>
              </a:rPr>
              <a:t>Moving from Practitioner to Professional Knowledge—and Back Again</a:t>
            </a:r>
            <a:endParaRPr lang="en-US" sz="2800">
              <a:solidFill>
                <a:schemeClr val="bg1"/>
              </a:solidFill>
            </a:endParaRPr>
          </a:p>
          <a:p>
            <a:endParaRPr 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498810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/>
              <a:t>Highlights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144963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3200" dirty="0"/>
              <a:t>Lesson study provides a practical, integrated, and progressive model for professional pedagogical knowledge building across the disciplines.</a:t>
            </a:r>
          </a:p>
          <a:p>
            <a:pPr>
              <a:lnSpc>
                <a:spcPct val="90000"/>
              </a:lnSpc>
            </a:pPr>
            <a:r>
              <a:rPr lang="en-US" sz="3200" dirty="0"/>
              <a:t>Community building + knowledge building = Capacity building</a:t>
            </a:r>
          </a:p>
          <a:p>
            <a:pPr>
              <a:lnSpc>
                <a:spcPct val="90000"/>
              </a:lnSpc>
            </a:pPr>
            <a:r>
              <a:rPr lang="en-US" sz="3200" dirty="0" smtClean="0"/>
              <a:t>The Math Support Wiki Page is intended to become a </a:t>
            </a:r>
            <a:r>
              <a:rPr lang="en-US" sz="3200" dirty="0"/>
              <a:t>database of lesson </a:t>
            </a:r>
            <a:r>
              <a:rPr lang="en-US" sz="3200" dirty="0" smtClean="0"/>
              <a:t>plans/studies.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56553254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Math PD for this school year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1267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CACTUS credit</a:t>
            </a:r>
            <a:endParaRPr lang="en-US" dirty="0"/>
          </a:p>
        </p:txBody>
      </p:sp>
      <p:pic>
        <p:nvPicPr>
          <p:cNvPr id="4" name="Content Placeholder 3" descr="Screen shot 2011-08-06 at 12.09.18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292" r="-222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8495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Thoughts…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The Shift Shift Song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23097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for coming…</a:t>
            </a:r>
            <a:endParaRPr lang="en-US" dirty="0"/>
          </a:p>
        </p:txBody>
      </p:sp>
      <p:pic>
        <p:nvPicPr>
          <p:cNvPr id="6" name="Content Placeholder 5" descr="Screen shot 2011-08-06 at 12.12.04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618" r="-7618"/>
          <a:stretch>
            <a:fillRect/>
          </a:stretch>
        </p:blipFill>
        <p:spPr>
          <a:xfrm>
            <a:off x="2484797" y="3006848"/>
            <a:ext cx="3926674" cy="2153950"/>
          </a:xfrm>
        </p:spPr>
      </p:pic>
      <p:sp>
        <p:nvSpPr>
          <p:cNvPr id="7" name="TextBox 6"/>
          <p:cNvSpPr txBox="1"/>
          <p:nvPr/>
        </p:nvSpPr>
        <p:spPr>
          <a:xfrm>
            <a:off x="700096" y="1600200"/>
            <a:ext cx="3419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1">
                    <a:lumMod val="75000"/>
                  </a:schemeClr>
                </a:solidFill>
              </a:rPr>
              <a:t>CSD teachers and students</a:t>
            </a:r>
            <a:endParaRPr lang="en-US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36797" y="5138866"/>
            <a:ext cx="27619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accent1">
                    <a:lumMod val="75000"/>
                  </a:schemeClr>
                </a:solidFill>
              </a:rPr>
              <a:t>MATH!</a:t>
            </a:r>
            <a:endParaRPr 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037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3500" dirty="0" smtClean="0"/>
              <a:t>Let’s revisit the goals you set for yourself yesterday morning:</a:t>
            </a:r>
          </a:p>
          <a:p>
            <a:pPr algn="ctr">
              <a:buNone/>
            </a:pPr>
            <a:r>
              <a:rPr lang="en-US" sz="5400" dirty="0"/>
              <a:t>	</a:t>
            </a:r>
            <a:r>
              <a:rPr lang="en-US" sz="4100" dirty="0"/>
              <a:t>What do you plan to learn from the next two days?</a:t>
            </a:r>
          </a:p>
          <a:p>
            <a:pPr lvl="3">
              <a:buFont typeface="Arial"/>
              <a:buChar char="•"/>
            </a:pPr>
            <a:r>
              <a:rPr lang="en-US" sz="3400" dirty="0"/>
              <a:t>Identify 2-3 instructional ideas related to your own professional development in teaching math that you’d like to focus on the next two days</a:t>
            </a:r>
          </a:p>
          <a:p>
            <a:pPr lv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 rot="20050150">
            <a:off x="780041" y="2828837"/>
            <a:ext cx="758392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did you do?</a:t>
            </a:r>
            <a:endParaRPr lang="en-US" sz="7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2129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Professional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200" dirty="0" smtClean="0"/>
              <a:t>What are some action items  and goals you want to attend to for math this </a:t>
            </a:r>
            <a:r>
              <a:rPr lang="en-US" sz="3200" dirty="0" smtClean="0">
                <a:solidFill>
                  <a:schemeClr val="bg2">
                    <a:lumMod val="75000"/>
                  </a:schemeClr>
                </a:solidFill>
              </a:rPr>
              <a:t>month</a:t>
            </a:r>
            <a:r>
              <a:rPr lang="en-US" sz="3200" dirty="0" smtClean="0"/>
              <a:t>?</a:t>
            </a:r>
          </a:p>
          <a:p>
            <a:r>
              <a:rPr lang="en-US" sz="3200" dirty="0"/>
              <a:t>What are some action items </a:t>
            </a:r>
            <a:r>
              <a:rPr lang="en-US" sz="3200" dirty="0" smtClean="0"/>
              <a:t>goals you </a:t>
            </a:r>
            <a:r>
              <a:rPr lang="en-US" sz="3200" dirty="0"/>
              <a:t>want to attend to for math this </a:t>
            </a:r>
            <a:r>
              <a:rPr lang="en-US" sz="3200" dirty="0" smtClean="0">
                <a:solidFill>
                  <a:schemeClr val="bg2">
                    <a:lumMod val="50000"/>
                  </a:schemeClr>
                </a:solidFill>
              </a:rPr>
              <a:t>year</a:t>
            </a:r>
            <a:r>
              <a:rPr lang="en-US" sz="3200" dirty="0" smtClean="0"/>
              <a:t>?</a:t>
            </a:r>
            <a:endParaRPr lang="en-US" sz="3000" dirty="0" smtClean="0"/>
          </a:p>
          <a:p>
            <a:pPr marL="0" indent="0">
              <a:buNone/>
            </a:pPr>
            <a:r>
              <a:rPr lang="en-US" sz="3000" dirty="0" smtClean="0"/>
              <a:t>Record your thoughts in your math journal.</a:t>
            </a:r>
          </a:p>
          <a:p>
            <a:pPr marL="0" indent="0">
              <a:buNone/>
            </a:pPr>
            <a:r>
              <a:rPr lang="en-US" sz="3000" dirty="0" smtClean="0"/>
              <a:t>Partner share.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624722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3097532"/>
          </a:xfrm>
        </p:spPr>
        <p:txBody>
          <a:bodyPr/>
          <a:lstStyle/>
          <a:p>
            <a:r>
              <a:rPr lang="en-US" dirty="0" smtClean="0"/>
              <a:t>How can we improve outcomes related to professional development?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462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 it Forward</a:t>
            </a:r>
            <a:endParaRPr lang="en-US" dirty="0"/>
          </a:p>
        </p:txBody>
      </p:sp>
      <p:pic>
        <p:nvPicPr>
          <p:cNvPr id="4" name="payitforward.m4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2138" y="1981200"/>
            <a:ext cx="7369175" cy="4144963"/>
          </a:xfrm>
        </p:spPr>
      </p:pic>
    </p:spTree>
    <p:extLst>
      <p:ext uri="{BB962C8B-B14F-4D97-AF65-F5344CB8AC3E}">
        <p14:creationId xmlns:p14="http://schemas.microsoft.com/office/powerpoint/2010/main" val="1705670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will you be responsible for sharing this information with?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Who will you be sharing the math supplies with?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38" y="2898868"/>
            <a:ext cx="2883504" cy="33254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1742" y="3020177"/>
            <a:ext cx="1966026" cy="34809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05711" y="4118871"/>
            <a:ext cx="1292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THANKS!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425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811642"/>
              </p:ext>
            </p:extLst>
          </p:nvPr>
        </p:nvGraphicFramePr>
        <p:xfrm>
          <a:off x="304800" y="228600"/>
          <a:ext cx="8610600" cy="6172201"/>
        </p:xfrm>
        <a:graphic>
          <a:graphicData uri="http://schemas.openxmlformats.org/drawingml/2006/table">
            <a:tbl>
              <a:tblPr/>
              <a:tblGrid>
                <a:gridCol w="2690813"/>
                <a:gridCol w="1887537"/>
                <a:gridCol w="2230438"/>
                <a:gridCol w="1801812"/>
              </a:tblGrid>
              <a:tr h="8699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Training Outcomes Related to Training Components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71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Training Outcomes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69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Training Components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1" u="none" strike="noStrike" cap="none" normalizeH="0" baseline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Knowledge of Content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Skill Implementation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Classroom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Application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869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Presentation/ Lecture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871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Plus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Demonstration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869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Plus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Practice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949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Plus </a:t>
                      </a: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Coaching Support and</a:t>
                      </a:r>
                      <a:endParaRPr kumimoji="0" lang="en-US" sz="1800" b="1" i="1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Data Feedback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76600" y="29718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latin typeface="Gill Sans MT" charset="0"/>
                <a:ea typeface="MS PGothic" charset="0"/>
                <a:cs typeface="MS PGothic" charset="0"/>
              </a:rPr>
              <a:t>    10%                     5%                        0%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352800" y="38862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latin typeface="Gill Sans MT" charset="0"/>
                <a:ea typeface="MS PGothic" charset="0"/>
                <a:cs typeface="MS PGothic" charset="0"/>
              </a:rPr>
              <a:t>    30%                     20%                     0%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52800" y="46482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latin typeface="Gill Sans MT" charset="0"/>
                <a:ea typeface="MS PGothic" charset="0"/>
                <a:cs typeface="MS PGothic" charset="0"/>
              </a:rPr>
              <a:t>    60%                     60%                     5%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352800" y="56388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>
                <a:latin typeface="Gill Sans MT" charset="0"/>
                <a:ea typeface="MS PGothic" charset="0"/>
                <a:cs typeface="MS PGothic" charset="0"/>
              </a:rPr>
              <a:t>    95%                   95%                      95%</a:t>
            </a:r>
          </a:p>
        </p:txBody>
      </p:sp>
      <p:sp>
        <p:nvSpPr>
          <p:cNvPr id="13354" name="TextBox 8"/>
          <p:cNvSpPr txBox="1">
            <a:spLocks noChangeArrowheads="1"/>
          </p:cNvSpPr>
          <p:nvPr/>
        </p:nvSpPr>
        <p:spPr bwMode="auto">
          <a:xfrm>
            <a:off x="6477000" y="6491288"/>
            <a:ext cx="2438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Gill Sans MT" charset="0"/>
                <a:ea typeface="MS PGothic" charset="0"/>
                <a:cs typeface="MS PGothic" charset="0"/>
              </a:rPr>
              <a:t>Joyce &amp; Showers, 2002</a:t>
            </a:r>
          </a:p>
        </p:txBody>
      </p:sp>
    </p:spTree>
    <p:extLst>
      <p:ext uri="{BB962C8B-B14F-4D97-AF65-F5344CB8AC3E}">
        <p14:creationId xmlns:p14="http://schemas.microsoft.com/office/powerpoint/2010/main" val="3059428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4" y="484094"/>
            <a:ext cx="7556313" cy="1127638"/>
          </a:xfrm>
        </p:spPr>
        <p:txBody>
          <a:bodyPr/>
          <a:lstStyle/>
          <a:p>
            <a:r>
              <a:rPr lang="en-US" b="1" dirty="0" smtClean="0"/>
              <a:t>Peer Coaching</a:t>
            </a:r>
            <a:endParaRPr lang="en-US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65222" y="1628012"/>
            <a:ext cx="7289565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3200" dirty="0" smtClean="0"/>
              <a:t>Pre-observation discussion</a:t>
            </a:r>
          </a:p>
          <a:p>
            <a:pPr marL="742950" lvl="1" indent="-285750">
              <a:buFont typeface="Arial"/>
              <a:buChar char="•"/>
            </a:pPr>
            <a:r>
              <a:rPr lang="en-US" sz="3200" dirty="0" smtClean="0"/>
              <a:t>Identify “look </a:t>
            </a:r>
            <a:r>
              <a:rPr lang="en-US" sz="3200" dirty="0" err="1" smtClean="0"/>
              <a:t>for’s</a:t>
            </a:r>
            <a:r>
              <a:rPr lang="en-US" sz="3200" dirty="0" smtClean="0"/>
              <a:t>”</a:t>
            </a:r>
          </a:p>
          <a:p>
            <a:pPr marL="285750" indent="-285750">
              <a:buFont typeface="Arial"/>
              <a:buChar char="•"/>
            </a:pPr>
            <a:r>
              <a:rPr lang="en-US" sz="3200" dirty="0" smtClean="0"/>
              <a:t>Observation</a:t>
            </a:r>
            <a:endParaRPr lang="en-US" sz="3200" dirty="0"/>
          </a:p>
          <a:p>
            <a:pPr marL="742950" lvl="1" indent="-285750">
              <a:buFont typeface="Arial"/>
              <a:buChar char="•"/>
            </a:pPr>
            <a:r>
              <a:rPr lang="en-US" sz="3200" dirty="0" smtClean="0"/>
              <a:t>Focus on instructional practices and student learning</a:t>
            </a:r>
            <a:endParaRPr lang="en-US" sz="3200" dirty="0"/>
          </a:p>
          <a:p>
            <a:pPr marL="285750" indent="-285750">
              <a:buFont typeface="Arial"/>
              <a:buChar char="•"/>
            </a:pPr>
            <a:r>
              <a:rPr lang="en-US" sz="3200" dirty="0" smtClean="0"/>
              <a:t>Post-observation</a:t>
            </a:r>
            <a:endParaRPr lang="en-US" sz="3200" dirty="0"/>
          </a:p>
          <a:p>
            <a:pPr marL="742950" lvl="1" indent="-285750">
              <a:buFont typeface="Arial"/>
              <a:buChar char="•"/>
            </a:pPr>
            <a:r>
              <a:rPr lang="en-US" sz="3200" dirty="0" smtClean="0"/>
              <a:t>Describe what was observed</a:t>
            </a:r>
          </a:p>
          <a:p>
            <a:pPr marL="742950" lvl="1" indent="-285750">
              <a:buFont typeface="Arial"/>
              <a:buChar char="•"/>
            </a:pPr>
            <a:r>
              <a:rPr lang="en-US" sz="3200" dirty="0" smtClean="0"/>
              <a:t>Celebrate successes</a:t>
            </a:r>
          </a:p>
          <a:p>
            <a:pPr marL="742950" lvl="1" indent="-285750">
              <a:buFont typeface="Arial"/>
              <a:buChar char="•"/>
            </a:pPr>
            <a:r>
              <a:rPr lang="en-US" sz="3200" dirty="0"/>
              <a:t>F</a:t>
            </a:r>
            <a:r>
              <a:rPr lang="en-US" sz="3200" dirty="0" smtClean="0"/>
              <a:t>acilitate reflection for improvement </a:t>
            </a:r>
            <a:endParaRPr lang="en-US" sz="3200" dirty="0"/>
          </a:p>
          <a:p>
            <a:pPr lvl="1"/>
            <a:endParaRPr lang="en-US" sz="5400" dirty="0" smtClean="0"/>
          </a:p>
        </p:txBody>
      </p:sp>
    </p:spTree>
    <p:extLst>
      <p:ext uri="{BB962C8B-B14F-4D97-AF65-F5344CB8AC3E}">
        <p14:creationId xmlns:p14="http://schemas.microsoft.com/office/powerpoint/2010/main" val="1864503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Lesson Study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8474" y="1981200"/>
            <a:ext cx="7935253" cy="4144963"/>
          </a:xfrm>
        </p:spPr>
        <p:txBody>
          <a:bodyPr/>
          <a:lstStyle/>
          <a:p>
            <a:r>
              <a:rPr lang="en-US" sz="2800" dirty="0"/>
              <a:t>Lesson study is a process in which a group of teachers jointly </a:t>
            </a:r>
          </a:p>
          <a:p>
            <a:pPr lvl="1"/>
            <a:r>
              <a:rPr lang="en-US" i="1" dirty="0"/>
              <a:t>designs</a:t>
            </a:r>
            <a:r>
              <a:rPr lang="en-US" dirty="0"/>
              <a:t>, </a:t>
            </a:r>
          </a:p>
          <a:p>
            <a:pPr lvl="1"/>
            <a:r>
              <a:rPr lang="en-US" i="1" dirty="0"/>
              <a:t>teaches</a:t>
            </a:r>
            <a:r>
              <a:rPr lang="en-US" dirty="0"/>
              <a:t>, </a:t>
            </a:r>
          </a:p>
          <a:p>
            <a:pPr lvl="1"/>
            <a:r>
              <a:rPr lang="en-US" i="1" dirty="0"/>
              <a:t>observes</a:t>
            </a:r>
            <a:r>
              <a:rPr lang="en-US" dirty="0"/>
              <a:t>, </a:t>
            </a:r>
          </a:p>
          <a:p>
            <a:pPr lvl="1"/>
            <a:r>
              <a:rPr lang="en-US" i="1" dirty="0"/>
              <a:t>analyzes</a:t>
            </a:r>
            <a:r>
              <a:rPr lang="en-US" dirty="0"/>
              <a:t>,</a:t>
            </a:r>
          </a:p>
          <a:p>
            <a:pPr lvl="1"/>
            <a:r>
              <a:rPr lang="en-US" dirty="0"/>
              <a:t>&amp; </a:t>
            </a:r>
            <a:r>
              <a:rPr lang="en-US" i="1" dirty="0"/>
              <a:t>revises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sz="2800" dirty="0"/>
              <a:t>a single class lesson, called a Research Lesson.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496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Advantage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Advantage">
      <a:maj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Rockwell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Advantage.thmx</Template>
  <TotalTime>91</TotalTime>
  <Words>560</Words>
  <Application>Microsoft Macintosh PowerPoint</Application>
  <PresentationFormat>On-screen Show (4:3)</PresentationFormat>
  <Paragraphs>124</Paragraphs>
  <Slides>19</Slides>
  <Notes>9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Advantage</vt:lpstr>
      <vt:lpstr>Shifting our focus…</vt:lpstr>
      <vt:lpstr>Professional Development</vt:lpstr>
      <vt:lpstr>Professional Development</vt:lpstr>
      <vt:lpstr>How can we improve outcomes related to professional development?</vt:lpstr>
      <vt:lpstr>Pay it Forward</vt:lpstr>
      <vt:lpstr>Who will you be responsible for sharing this information with?</vt:lpstr>
      <vt:lpstr>PowerPoint Presentation</vt:lpstr>
      <vt:lpstr>Peer Coaching</vt:lpstr>
      <vt:lpstr>Lesson Study</vt:lpstr>
      <vt:lpstr>Origins of Lesson Study</vt:lpstr>
      <vt:lpstr>The Lesson Study Cycle:  What Teachers Actually Do  in Lesson Study</vt:lpstr>
      <vt:lpstr>Goal: A Knowledge Base for Teachers</vt:lpstr>
      <vt:lpstr>Closing the Loop</vt:lpstr>
      <vt:lpstr>A Knowledge &amp; Community Building System</vt:lpstr>
      <vt:lpstr>Highlights</vt:lpstr>
      <vt:lpstr>Math PD for this school year</vt:lpstr>
      <vt:lpstr>CACTUS credit</vt:lpstr>
      <vt:lpstr>Final Thoughts…</vt:lpstr>
      <vt:lpstr>THANK YOU for coming…</vt:lpstr>
    </vt:vector>
  </TitlesOfParts>
  <Company>Canyons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Shifting our focus…</dc:title>
  <dc:creator>Piper Riddle</dc:creator>
  <cp:lastModifiedBy>Piper Riddle</cp:lastModifiedBy>
  <cp:revision>10</cp:revision>
  <dcterms:created xsi:type="dcterms:W3CDTF">2011-08-06T04:46:42Z</dcterms:created>
  <dcterms:modified xsi:type="dcterms:W3CDTF">2011-08-07T19:12:08Z</dcterms:modified>
</cp:coreProperties>
</file>